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4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BA7396A-C05B-4C40-B27B-A49B514B6428}" type="datetimeFigureOut">
              <a:rPr lang="en-AU" smtClean="0"/>
              <a:pPr/>
              <a:t>24/08/16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BA7396A-C05B-4C40-B27B-A49B514B6428}" type="datetimeFigureOut">
              <a:rPr lang="en-AU" smtClean="0"/>
              <a:pPr/>
              <a:t>24/08/16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BA7396A-C05B-4C40-B27B-A49B514B6428}" type="datetimeFigureOut">
              <a:rPr lang="en-AU" smtClean="0"/>
              <a:pPr/>
              <a:t>24/08/16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BA7396A-C05B-4C40-B27B-A49B514B6428}" type="datetimeFigureOut">
              <a:rPr lang="en-AU" smtClean="0"/>
              <a:pPr/>
              <a:t>24/08/16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7396A-C05B-4C40-B27B-A49B514B6428}" type="datetimeFigureOut">
              <a:rPr lang="en-AU" smtClean="0"/>
              <a:pPr/>
              <a:t>24/08/16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BA7396A-C05B-4C40-B27B-A49B514B6428}" type="datetimeFigureOut">
              <a:rPr lang="en-AU" smtClean="0"/>
              <a:pPr/>
              <a:t>24/08/16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BA7396A-C05B-4C40-B27B-A49B514B6428}" type="datetimeFigureOut">
              <a:rPr lang="en-AU" smtClean="0"/>
              <a:pPr/>
              <a:t>24/08/16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BA7396A-C05B-4C40-B27B-A49B514B6428}" type="datetimeFigureOut">
              <a:rPr lang="en-AU" smtClean="0"/>
              <a:pPr/>
              <a:t>24/08/16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7396A-C05B-4C40-B27B-A49B514B6428}" type="datetimeFigureOut">
              <a:rPr lang="en-AU" smtClean="0"/>
              <a:pPr/>
              <a:t>24/08/16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7396A-C05B-4C40-B27B-A49B514B6428}" type="datetimeFigureOut">
              <a:rPr lang="en-AU" smtClean="0"/>
              <a:pPr/>
              <a:t>24/08/16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7396A-C05B-4C40-B27B-A49B514B6428}" type="datetimeFigureOut">
              <a:rPr lang="en-AU" smtClean="0"/>
              <a:pPr/>
              <a:t>24/08/16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3A79124-058A-4DE6-BBC5-353228A8D1BE}"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7396A-C05B-4C40-B27B-A49B514B6428}" type="datetimeFigureOut">
              <a:rPr lang="en-AU" smtClean="0"/>
              <a:pPr/>
              <a:t>24/08/16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79124-058A-4DE6-BBC5-353228A8D1BE}"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6.xml"/><Relationship Id="rId4" Type="http://schemas.openxmlformats.org/officeDocument/2006/relationships/slide" Target="slide4.xml"/><Relationship Id="rId5" Type="http://schemas.openxmlformats.org/officeDocument/2006/relationships/slide" Target="slide3.xml"/><Relationship Id="rId6" Type="http://schemas.openxmlformats.org/officeDocument/2006/relationships/slide" Target="slide2.xml"/><Relationship Id="rId7" Type="http://schemas.openxmlformats.org/officeDocument/2006/relationships/hyperlink" Target="http://www.heartfoundation.org.au/Pages/default.aspx" TargetMode="External"/><Relationship Id="rId8" Type="http://schemas.openxmlformats.org/officeDocument/2006/relationships/hyperlink" Target="http://www.strokefoundation.com.au/" TargetMode="External"/><Relationship Id="rId1" Type="http://schemas.openxmlformats.org/officeDocument/2006/relationships/slideLayout" Target="../slideLayouts/slideLayout2.xml"/><Relationship Id="rId2" Type="http://schemas.openxmlformats.org/officeDocument/2006/relationships/slide" Target="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slide" Target="slide1.xml"/><Relationship Id="rId5" Type="http://schemas.openxmlformats.org/officeDocument/2006/relationships/image" Target="../media/image2.png"/><Relationship Id="rId6" Type="http://schemas.openxmlformats.org/officeDocument/2006/relationships/hyperlink" Target="http://www.youtube.com/watch?v=pxzpGtSMVDc" TargetMode="External"/><Relationship Id="rId1" Type="http://schemas.microsoft.com/office/2007/relationships/media" Target="file:///C:\Users\Queen%20Rhiannon\Documents\2012\PTY5CDM\WorkSafe%20Victoria%20WorkHealth%20Checks%20(1).wmv" TargetMode="External"/><Relationship Id="rId2" Type="http://schemas.openxmlformats.org/officeDocument/2006/relationships/video" Target="file:///C:\Users\Queen%20Rhiannon\Documents\2012\PTY5CDM\WorkSafe%20Victoria%20WorkHealth%20Checks%20(1).wm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1" name="Group 40"/>
          <p:cNvGrpSpPr/>
          <p:nvPr/>
        </p:nvGrpSpPr>
        <p:grpSpPr>
          <a:xfrm>
            <a:off x="0" y="0"/>
            <a:ext cx="9144000" cy="6858000"/>
            <a:chOff x="0" y="0"/>
            <a:chExt cx="9144000" cy="6858000"/>
          </a:xfrm>
        </p:grpSpPr>
        <p:sp>
          <p:nvSpPr>
            <p:cNvPr id="39" name="Rectangle 38"/>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7" name="Group 36"/>
            <p:cNvGrpSpPr/>
            <p:nvPr/>
          </p:nvGrpSpPr>
          <p:grpSpPr>
            <a:xfrm>
              <a:off x="83501" y="188640"/>
              <a:ext cx="9025003" cy="6453336"/>
              <a:chOff x="83501" y="188640"/>
              <a:chExt cx="9025003" cy="6453336"/>
            </a:xfrm>
          </p:grpSpPr>
          <p:sp>
            <p:nvSpPr>
              <p:cNvPr id="4" name="Rectangle 3"/>
              <p:cNvSpPr/>
              <p:nvPr/>
            </p:nvSpPr>
            <p:spPr>
              <a:xfrm>
                <a:off x="7092280" y="5373216"/>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rPr>
                  <a:t>Healthy Communities Initiative</a:t>
                </a:r>
                <a:endParaRPr lang="en-AU" sz="1000" dirty="0">
                  <a:latin typeface="Arial" pitchFamily="34" charset="0"/>
                  <a:cs typeface="Arial" pitchFamily="34" charset="0"/>
                </a:endParaRPr>
              </a:p>
            </p:txBody>
          </p:sp>
          <p:sp>
            <p:nvSpPr>
              <p:cNvPr id="5" name="Rectangle 4"/>
              <p:cNvSpPr/>
              <p:nvPr/>
            </p:nvSpPr>
            <p:spPr>
              <a:xfrm>
                <a:off x="3419872" y="1844824"/>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AU" sz="1000" dirty="0" smtClean="0">
                    <a:latin typeface="Arial" pitchFamily="34" charset="0"/>
                    <a:cs typeface="Arial" pitchFamily="34" charset="0"/>
                    <a:hlinkClick r:id="rId2" action="ppaction://hlinksldjump"/>
                  </a:rPr>
                  <a:t>National Centre for Monitoring Cardiovascular Disease </a:t>
                </a:r>
                <a:endParaRPr lang="en-AU" sz="1000" dirty="0" smtClean="0">
                  <a:latin typeface="Arial" pitchFamily="34" charset="0"/>
                  <a:cs typeface="Arial" pitchFamily="34" charset="0"/>
                </a:endParaRPr>
              </a:p>
            </p:txBody>
          </p:sp>
          <p:sp>
            <p:nvSpPr>
              <p:cNvPr id="6" name="Rectangle 5"/>
              <p:cNvSpPr/>
              <p:nvPr/>
            </p:nvSpPr>
            <p:spPr>
              <a:xfrm>
                <a:off x="1979712" y="1844824"/>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AU" sz="1000" dirty="0" smtClean="0">
                    <a:latin typeface="Arial" pitchFamily="34" charset="0"/>
                    <a:cs typeface="Arial" pitchFamily="34" charset="0"/>
                    <a:hlinkClick r:id="rId2" action="ppaction://hlinksldjump"/>
                  </a:rPr>
                  <a:t>National Health and Medical Research Council </a:t>
                </a:r>
                <a:endParaRPr lang="en-AU" sz="1000" dirty="0">
                  <a:latin typeface="Arial" pitchFamily="34" charset="0"/>
                  <a:cs typeface="Arial" pitchFamily="34" charset="0"/>
                </a:endParaRPr>
              </a:p>
            </p:txBody>
          </p:sp>
          <p:sp>
            <p:nvSpPr>
              <p:cNvPr id="8" name="Rectangle 7"/>
              <p:cNvSpPr/>
              <p:nvPr/>
            </p:nvSpPr>
            <p:spPr>
              <a:xfrm>
                <a:off x="4211960" y="5993904"/>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hlinkClick r:id="rId3" action="ppaction://hlinksldjump"/>
                  </a:rPr>
                  <a:t>Leisure Industry</a:t>
                </a:r>
                <a:endParaRPr lang="en-AU" sz="1000" dirty="0">
                  <a:latin typeface="Arial" pitchFamily="34" charset="0"/>
                  <a:cs typeface="Arial" pitchFamily="34" charset="0"/>
                </a:endParaRPr>
              </a:p>
            </p:txBody>
          </p:sp>
          <p:sp>
            <p:nvSpPr>
              <p:cNvPr id="9" name="Rectangle 8"/>
              <p:cNvSpPr/>
              <p:nvPr/>
            </p:nvSpPr>
            <p:spPr>
              <a:xfrm>
                <a:off x="4211960" y="5157192"/>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hlinkClick r:id="rId3" action="ppaction://hlinksldjump"/>
                  </a:rPr>
                  <a:t>Food Service Sector</a:t>
                </a:r>
                <a:endParaRPr lang="en-AU" sz="1000" dirty="0">
                  <a:latin typeface="Arial" pitchFamily="34" charset="0"/>
                  <a:cs typeface="Arial" pitchFamily="34" charset="0"/>
                </a:endParaRPr>
              </a:p>
            </p:txBody>
          </p:sp>
          <p:sp>
            <p:nvSpPr>
              <p:cNvPr id="10" name="Rectangle 9"/>
              <p:cNvSpPr/>
              <p:nvPr/>
            </p:nvSpPr>
            <p:spPr>
              <a:xfrm>
                <a:off x="3419872" y="4221088"/>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rPr>
                  <a:t>Non Governmental Organisations</a:t>
                </a:r>
                <a:endParaRPr lang="en-AU" sz="1000" dirty="0">
                  <a:latin typeface="Arial" pitchFamily="34" charset="0"/>
                  <a:cs typeface="Arial" pitchFamily="34" charset="0"/>
                </a:endParaRPr>
              </a:p>
            </p:txBody>
          </p:sp>
          <p:sp>
            <p:nvSpPr>
              <p:cNvPr id="11" name="Rectangle 10"/>
              <p:cNvSpPr/>
              <p:nvPr/>
            </p:nvSpPr>
            <p:spPr>
              <a:xfrm>
                <a:off x="7740352" y="4221088"/>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hlinkClick r:id="rId4" action="ppaction://hlinksldjump"/>
                  </a:rPr>
                  <a:t>Safe Work Australia</a:t>
                </a:r>
                <a:endParaRPr lang="en-AU" sz="1000" dirty="0">
                  <a:latin typeface="Arial" pitchFamily="34" charset="0"/>
                  <a:cs typeface="Arial" pitchFamily="34" charset="0"/>
                </a:endParaRPr>
              </a:p>
            </p:txBody>
          </p:sp>
          <p:sp>
            <p:nvSpPr>
              <p:cNvPr id="12" name="Rectangle 11">
                <a:hlinkClick r:id="rId5" action="ppaction://hlinksldjump"/>
              </p:cNvPr>
              <p:cNvSpPr/>
              <p:nvPr/>
            </p:nvSpPr>
            <p:spPr>
              <a:xfrm>
                <a:off x="4860032" y="4221088"/>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hlinkClick r:id="rId5" action="ppaction://hlinksldjump"/>
                  </a:rPr>
                  <a:t>Infrastructure</a:t>
                </a:r>
                <a:endParaRPr lang="en-AU" sz="1000" dirty="0">
                  <a:latin typeface="Arial" pitchFamily="34" charset="0"/>
                  <a:cs typeface="Arial" pitchFamily="34" charset="0"/>
                </a:endParaRPr>
              </a:p>
            </p:txBody>
          </p:sp>
          <p:sp>
            <p:nvSpPr>
              <p:cNvPr id="13" name="Rectangle 12"/>
              <p:cNvSpPr/>
              <p:nvPr/>
            </p:nvSpPr>
            <p:spPr>
              <a:xfrm>
                <a:off x="6300192" y="4221088"/>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hlinkClick r:id="rId6" action="ppaction://hlinksldjump"/>
                  </a:rPr>
                  <a:t>Local Government Areas</a:t>
                </a:r>
                <a:endParaRPr lang="en-AU" sz="1000" dirty="0">
                  <a:latin typeface="Arial" pitchFamily="34" charset="0"/>
                  <a:cs typeface="Arial" pitchFamily="34" charset="0"/>
                </a:endParaRPr>
              </a:p>
            </p:txBody>
          </p:sp>
          <p:sp>
            <p:nvSpPr>
              <p:cNvPr id="14" name="Rectangle 13"/>
              <p:cNvSpPr/>
              <p:nvPr/>
            </p:nvSpPr>
            <p:spPr>
              <a:xfrm>
                <a:off x="1187624" y="3645024"/>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rPr>
                  <a:t>Support</a:t>
                </a:r>
                <a:endParaRPr lang="en-AU" sz="1000" dirty="0">
                  <a:latin typeface="Arial" pitchFamily="34" charset="0"/>
                  <a:cs typeface="Arial" pitchFamily="34" charset="0"/>
                </a:endParaRPr>
              </a:p>
            </p:txBody>
          </p:sp>
          <p:sp>
            <p:nvSpPr>
              <p:cNvPr id="15" name="Rectangle 14"/>
              <p:cNvSpPr/>
              <p:nvPr/>
            </p:nvSpPr>
            <p:spPr>
              <a:xfrm>
                <a:off x="7740352" y="1844824"/>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rPr>
                  <a:t>Media Campaigns</a:t>
                </a:r>
                <a:endParaRPr lang="en-AU" sz="1000" dirty="0">
                  <a:latin typeface="Arial" pitchFamily="34" charset="0"/>
                  <a:cs typeface="Arial" pitchFamily="34" charset="0"/>
                </a:endParaRPr>
              </a:p>
            </p:txBody>
          </p:sp>
          <p:sp>
            <p:nvSpPr>
              <p:cNvPr id="16" name="Rectangle 15"/>
              <p:cNvSpPr/>
              <p:nvPr/>
            </p:nvSpPr>
            <p:spPr>
              <a:xfrm>
                <a:off x="1187624" y="2924944"/>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rPr>
                  <a:t>Research</a:t>
                </a:r>
                <a:endParaRPr lang="en-AU" sz="1000" dirty="0">
                  <a:latin typeface="Arial" pitchFamily="34" charset="0"/>
                  <a:cs typeface="Arial" pitchFamily="34" charset="0"/>
                </a:endParaRPr>
              </a:p>
            </p:txBody>
          </p:sp>
          <p:sp>
            <p:nvSpPr>
              <p:cNvPr id="17" name="Rectangle 16"/>
              <p:cNvSpPr/>
              <p:nvPr/>
            </p:nvSpPr>
            <p:spPr>
              <a:xfrm>
                <a:off x="83501" y="1844824"/>
                <a:ext cx="1824203"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b="1" dirty="0" smtClean="0">
                    <a:latin typeface="Arial" pitchFamily="34" charset="0"/>
                    <a:cs typeface="Arial" pitchFamily="34" charset="0"/>
                  </a:rPr>
                  <a:t>Non Governmental Organisations</a:t>
                </a:r>
              </a:p>
              <a:p>
                <a:pPr algn="ctr"/>
                <a:r>
                  <a:rPr lang="en-AU" sz="1000" dirty="0" smtClean="0">
                    <a:latin typeface="Arial" pitchFamily="34" charset="0"/>
                    <a:cs typeface="Arial" pitchFamily="34" charset="0"/>
                    <a:hlinkClick r:id="rId7"/>
                  </a:rPr>
                  <a:t>National Heart Foundation</a:t>
                </a:r>
                <a:endParaRPr lang="en-AU" sz="1000" dirty="0" smtClean="0">
                  <a:latin typeface="Arial" pitchFamily="34" charset="0"/>
                  <a:cs typeface="Arial" pitchFamily="34" charset="0"/>
                </a:endParaRPr>
              </a:p>
              <a:p>
                <a:pPr algn="ctr"/>
                <a:r>
                  <a:rPr lang="en-AU" sz="1000" dirty="0" smtClean="0">
                    <a:latin typeface="Arial" pitchFamily="34" charset="0"/>
                    <a:cs typeface="Arial" pitchFamily="34" charset="0"/>
                    <a:hlinkClick r:id="rId8"/>
                  </a:rPr>
                  <a:t>National Stroke Foundation</a:t>
                </a:r>
                <a:endParaRPr lang="en-AU" sz="1000" dirty="0">
                  <a:latin typeface="Arial" pitchFamily="34" charset="0"/>
                  <a:cs typeface="Arial" pitchFamily="34" charset="0"/>
                </a:endParaRPr>
              </a:p>
            </p:txBody>
          </p:sp>
          <p:sp>
            <p:nvSpPr>
              <p:cNvPr id="18" name="Rectangle 17"/>
              <p:cNvSpPr/>
              <p:nvPr/>
            </p:nvSpPr>
            <p:spPr>
              <a:xfrm>
                <a:off x="3851920" y="188640"/>
                <a:ext cx="2016224"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100" b="1" dirty="0" smtClean="0">
                    <a:latin typeface="Arial" pitchFamily="34" charset="0"/>
                    <a:cs typeface="Arial" pitchFamily="34" charset="0"/>
                  </a:rPr>
                  <a:t>Department of Health and Ageing </a:t>
                </a:r>
                <a:endParaRPr lang="en-AU" sz="1100" b="1" dirty="0">
                  <a:latin typeface="Arial" pitchFamily="34" charset="0"/>
                  <a:cs typeface="Arial" pitchFamily="34" charset="0"/>
                </a:endParaRPr>
              </a:p>
            </p:txBody>
          </p:sp>
          <p:sp>
            <p:nvSpPr>
              <p:cNvPr id="19" name="Rectangle 18"/>
              <p:cNvSpPr/>
              <p:nvPr/>
            </p:nvSpPr>
            <p:spPr>
              <a:xfrm>
                <a:off x="1187624" y="4365104"/>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AU" sz="1000" dirty="0" smtClean="0">
                    <a:latin typeface="Arial" pitchFamily="34" charset="0"/>
                    <a:cs typeface="Arial" pitchFamily="34" charset="0"/>
                  </a:rPr>
                  <a:t>Media Campaigns</a:t>
                </a:r>
                <a:endParaRPr lang="en-AU" sz="1000" dirty="0">
                  <a:latin typeface="Arial" pitchFamily="34" charset="0"/>
                  <a:cs typeface="Arial" pitchFamily="34" charset="0"/>
                </a:endParaRPr>
              </a:p>
            </p:txBody>
          </p:sp>
          <p:sp>
            <p:nvSpPr>
              <p:cNvPr id="20" name="Rectangle 19"/>
              <p:cNvSpPr/>
              <p:nvPr/>
            </p:nvSpPr>
            <p:spPr>
              <a:xfrm>
                <a:off x="5940152" y="3068960"/>
                <a:ext cx="2016224"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AU" sz="1000" b="1" dirty="0" smtClean="0">
                    <a:latin typeface="Arial" pitchFamily="34" charset="0"/>
                    <a:cs typeface="Arial" pitchFamily="34" charset="0"/>
                  </a:rPr>
                  <a:t>State and Territory Governments</a:t>
                </a:r>
              </a:p>
              <a:p>
                <a:pPr lvl="0" algn="ctr"/>
                <a:r>
                  <a:rPr lang="en-AU" sz="1000" dirty="0" smtClean="0">
                    <a:latin typeface="Arial" pitchFamily="34" charset="0"/>
                    <a:cs typeface="Arial" pitchFamily="34" charset="0"/>
                  </a:rPr>
                  <a:t>VIC, NSW, QLD, WA, SA, TAS, ACT, NT</a:t>
                </a:r>
                <a:endParaRPr lang="en-AU" sz="1000" dirty="0">
                  <a:latin typeface="Arial" pitchFamily="34" charset="0"/>
                  <a:cs typeface="Arial" pitchFamily="34" charset="0"/>
                </a:endParaRPr>
              </a:p>
            </p:txBody>
          </p:sp>
          <p:sp>
            <p:nvSpPr>
              <p:cNvPr id="21" name="Rectangle 20"/>
              <p:cNvSpPr/>
              <p:nvPr/>
            </p:nvSpPr>
            <p:spPr>
              <a:xfrm>
                <a:off x="6300192" y="1844824"/>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defRPr/>
                </a:pPr>
                <a:r>
                  <a:rPr lang="en-AU" sz="1000" dirty="0">
                    <a:latin typeface="Arial" pitchFamily="34" charset="0"/>
                    <a:cs typeface="Arial" pitchFamily="34" charset="0"/>
                  </a:rPr>
                  <a:t>National Preventive Health Agency</a:t>
                </a:r>
              </a:p>
            </p:txBody>
          </p:sp>
          <p:sp>
            <p:nvSpPr>
              <p:cNvPr id="22" name="Rectangle 21"/>
              <p:cNvSpPr/>
              <p:nvPr/>
            </p:nvSpPr>
            <p:spPr>
              <a:xfrm>
                <a:off x="4860032" y="1844824"/>
                <a:ext cx="1368152"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AU" sz="1000" dirty="0" smtClean="0">
                    <a:latin typeface="Arial" pitchFamily="34" charset="0"/>
                    <a:cs typeface="Arial" pitchFamily="34" charset="0"/>
                    <a:hlinkClick r:id="rId2" action="ppaction://hlinksldjump"/>
                  </a:rPr>
                  <a:t>Pharmaceutical and Medicare Benefit Schemes</a:t>
                </a:r>
                <a:endParaRPr lang="en-AU" sz="1000" dirty="0" smtClean="0">
                  <a:latin typeface="Arial" pitchFamily="34" charset="0"/>
                  <a:cs typeface="Arial" pitchFamily="34" charset="0"/>
                </a:endParaRPr>
              </a:p>
            </p:txBody>
          </p:sp>
          <p:cxnSp>
            <p:nvCxnSpPr>
              <p:cNvPr id="30" name="Elbow Connector 29"/>
              <p:cNvCxnSpPr>
                <a:stCxn id="18" idx="2"/>
                <a:endCxn id="5" idx="0"/>
              </p:cNvCxnSpPr>
              <p:nvPr/>
            </p:nvCxnSpPr>
            <p:spPr>
              <a:xfrm rot="5400000">
                <a:off x="4013938" y="998730"/>
                <a:ext cx="936104" cy="756084"/>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32" name="Elbow Connector 31"/>
              <p:cNvCxnSpPr>
                <a:stCxn id="18" idx="2"/>
                <a:endCxn id="6" idx="0"/>
              </p:cNvCxnSpPr>
              <p:nvPr/>
            </p:nvCxnSpPr>
            <p:spPr>
              <a:xfrm rot="5400000">
                <a:off x="3293858" y="278650"/>
                <a:ext cx="936104" cy="2196244"/>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34" name="Elbow Connector 33"/>
              <p:cNvCxnSpPr>
                <a:stCxn id="18" idx="2"/>
                <a:endCxn id="17" idx="0"/>
              </p:cNvCxnSpPr>
              <p:nvPr/>
            </p:nvCxnSpPr>
            <p:spPr>
              <a:xfrm rot="5400000">
                <a:off x="2459766" y="-555442"/>
                <a:ext cx="936104" cy="3864429"/>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36" name="Elbow Connector 35"/>
              <p:cNvCxnSpPr>
                <a:stCxn id="18" idx="2"/>
                <a:endCxn id="22" idx="0"/>
              </p:cNvCxnSpPr>
              <p:nvPr/>
            </p:nvCxnSpPr>
            <p:spPr>
              <a:xfrm rot="16200000" flipH="1">
                <a:off x="4734018" y="1034734"/>
                <a:ext cx="936104" cy="684076"/>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38" name="Elbow Connector 37"/>
              <p:cNvCxnSpPr>
                <a:stCxn id="18" idx="2"/>
                <a:endCxn id="21" idx="0"/>
              </p:cNvCxnSpPr>
              <p:nvPr/>
            </p:nvCxnSpPr>
            <p:spPr>
              <a:xfrm rot="16200000" flipH="1">
                <a:off x="5454098" y="314654"/>
                <a:ext cx="936104" cy="2124236"/>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40" name="Elbow Connector 39"/>
              <p:cNvCxnSpPr>
                <a:stCxn id="18" idx="2"/>
                <a:endCxn id="15" idx="0"/>
              </p:cNvCxnSpPr>
              <p:nvPr/>
            </p:nvCxnSpPr>
            <p:spPr>
              <a:xfrm rot="16200000" flipH="1">
                <a:off x="6174178" y="-405426"/>
                <a:ext cx="936104" cy="3564396"/>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42" name="Elbow Connector 41"/>
              <p:cNvCxnSpPr>
                <a:stCxn id="21" idx="2"/>
                <a:endCxn id="20" idx="0"/>
              </p:cNvCxnSpPr>
              <p:nvPr/>
            </p:nvCxnSpPr>
            <p:spPr>
              <a:xfrm rot="5400000">
                <a:off x="6678234" y="2762926"/>
                <a:ext cx="576064" cy="36004"/>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44" name="Elbow Connector 43"/>
              <p:cNvCxnSpPr>
                <a:stCxn id="20" idx="2"/>
                <a:endCxn id="13" idx="0"/>
              </p:cNvCxnSpPr>
              <p:nvPr/>
            </p:nvCxnSpPr>
            <p:spPr>
              <a:xfrm rot="16200000" flipH="1">
                <a:off x="6714238" y="3951058"/>
                <a:ext cx="504056" cy="36004"/>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46" name="Elbow Connector 45"/>
              <p:cNvCxnSpPr>
                <a:stCxn id="20" idx="2"/>
                <a:endCxn id="12" idx="0"/>
              </p:cNvCxnSpPr>
              <p:nvPr/>
            </p:nvCxnSpPr>
            <p:spPr>
              <a:xfrm rot="5400000">
                <a:off x="5994158" y="3266982"/>
                <a:ext cx="504056" cy="1404156"/>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48" name="Elbow Connector 47"/>
              <p:cNvCxnSpPr>
                <a:stCxn id="20" idx="2"/>
                <a:endCxn id="10" idx="0"/>
              </p:cNvCxnSpPr>
              <p:nvPr/>
            </p:nvCxnSpPr>
            <p:spPr>
              <a:xfrm rot="5400000">
                <a:off x="5274078" y="2546902"/>
                <a:ext cx="504056" cy="2844316"/>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50" name="Elbow Connector 49"/>
              <p:cNvCxnSpPr>
                <a:stCxn id="20" idx="2"/>
                <a:endCxn id="11" idx="0"/>
              </p:cNvCxnSpPr>
              <p:nvPr/>
            </p:nvCxnSpPr>
            <p:spPr>
              <a:xfrm rot="16200000" flipH="1">
                <a:off x="7434318" y="3230978"/>
                <a:ext cx="504056" cy="1476164"/>
              </a:xfrm>
              <a:prstGeom prst="bentConnector3">
                <a:avLst>
                  <a:gd name="adj1" fmla="val 50000"/>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52" name="Shape 51"/>
              <p:cNvCxnSpPr>
                <a:stCxn id="10" idx="2"/>
                <a:endCxn id="9" idx="1"/>
              </p:cNvCxnSpPr>
              <p:nvPr/>
            </p:nvCxnSpPr>
            <p:spPr>
              <a:xfrm rot="16200000" flipH="1">
                <a:off x="3851920" y="5121188"/>
                <a:ext cx="612068" cy="108012"/>
              </a:xfrm>
              <a:prstGeom prst="bentConnector2">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54" name="Shape 53"/>
              <p:cNvCxnSpPr>
                <a:stCxn id="10" idx="2"/>
                <a:endCxn id="8" idx="1"/>
              </p:cNvCxnSpPr>
              <p:nvPr/>
            </p:nvCxnSpPr>
            <p:spPr>
              <a:xfrm rot="16200000" flipH="1">
                <a:off x="3433564" y="5539544"/>
                <a:ext cx="1448780" cy="108012"/>
              </a:xfrm>
              <a:prstGeom prst="bentConnector2">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57" name="Shape 56"/>
              <p:cNvCxnSpPr>
                <a:stCxn id="13" idx="2"/>
                <a:endCxn id="4" idx="1"/>
              </p:cNvCxnSpPr>
              <p:nvPr/>
            </p:nvCxnSpPr>
            <p:spPr>
              <a:xfrm rot="16200000" flipH="1">
                <a:off x="6624228" y="5229200"/>
                <a:ext cx="828092" cy="108012"/>
              </a:xfrm>
              <a:prstGeom prst="bentConnector2">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59" name="Shape 58"/>
              <p:cNvCxnSpPr>
                <a:stCxn id="17" idx="2"/>
                <a:endCxn id="19" idx="1"/>
              </p:cNvCxnSpPr>
              <p:nvPr/>
            </p:nvCxnSpPr>
            <p:spPr>
              <a:xfrm rot="16200000" flipH="1">
                <a:off x="-6509" y="3495007"/>
                <a:ext cx="2196244" cy="192021"/>
              </a:xfrm>
              <a:prstGeom prst="bentConnector2">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62" name="Shape 61"/>
              <p:cNvCxnSpPr>
                <a:stCxn id="17" idx="2"/>
                <a:endCxn id="16" idx="1"/>
              </p:cNvCxnSpPr>
              <p:nvPr/>
            </p:nvCxnSpPr>
            <p:spPr>
              <a:xfrm rot="16200000" flipH="1">
                <a:off x="713571" y="2774927"/>
                <a:ext cx="756084" cy="192021"/>
              </a:xfrm>
              <a:prstGeom prst="bentConnector2">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64" name="Shape 63"/>
              <p:cNvCxnSpPr>
                <a:stCxn id="17" idx="2"/>
                <a:endCxn id="14" idx="1"/>
              </p:cNvCxnSpPr>
              <p:nvPr/>
            </p:nvCxnSpPr>
            <p:spPr>
              <a:xfrm rot="16200000" flipH="1">
                <a:off x="353531" y="3134967"/>
                <a:ext cx="1476164" cy="192021"/>
              </a:xfrm>
              <a:prstGeom prst="bentConnector2">
                <a:avLst/>
              </a:prstGeom>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gr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Local Government Areas </a:t>
            </a:r>
            <a:endParaRPr lang="en-AU" dirty="0"/>
          </a:p>
        </p:txBody>
      </p:sp>
      <p:sp>
        <p:nvSpPr>
          <p:cNvPr id="3" name="Content Placeholder 2"/>
          <p:cNvSpPr>
            <a:spLocks noGrp="1"/>
          </p:cNvSpPr>
          <p:nvPr>
            <p:ph idx="1"/>
          </p:nvPr>
        </p:nvSpPr>
        <p:spPr/>
        <p:txBody>
          <a:bodyPr>
            <a:normAutofit/>
          </a:bodyPr>
          <a:lstStyle/>
          <a:p>
            <a:pPr indent="0">
              <a:buNone/>
            </a:pPr>
            <a:r>
              <a:rPr lang="en-AU" sz="1800" dirty="0" smtClean="0"/>
              <a:t>Schemes </a:t>
            </a:r>
            <a:r>
              <a:rPr lang="en-AU" sz="1800" dirty="0"/>
              <a:t>like the Healthy Communities Initiative (HCI) provide funding for Local Government Areas (</a:t>
            </a:r>
            <a:r>
              <a:rPr lang="en-AU" sz="1800" dirty="0" err="1"/>
              <a:t>LGAs</a:t>
            </a:r>
            <a:r>
              <a:rPr lang="en-AU" sz="1800" dirty="0"/>
              <a:t>) to deliver effective community-based programs targeting </a:t>
            </a:r>
            <a:r>
              <a:rPr lang="en-AU" sz="1800" dirty="0" smtClean="0"/>
              <a:t>the risk </a:t>
            </a:r>
            <a:r>
              <a:rPr lang="en-AU" sz="1800" dirty="0"/>
              <a:t>factors of chronic disease at a community level, including smoking, nutrition, alcohol and physical activity (SNAP) (DHA, 2012; ANPHA, 2009).  </a:t>
            </a:r>
          </a:p>
          <a:p>
            <a:pPr indent="0">
              <a:buNone/>
            </a:pPr>
            <a:endParaRPr lang="en-AU" sz="1800" dirty="0" smtClean="0"/>
          </a:p>
          <a:p>
            <a:pPr indent="0">
              <a:buNone/>
            </a:pPr>
            <a:r>
              <a:rPr lang="en-AU" sz="1800" dirty="0" smtClean="0"/>
              <a:t>This </a:t>
            </a:r>
            <a:r>
              <a:rPr lang="en-AU" sz="1800" dirty="0"/>
              <a:t>can translate to creating and promoting healthy transport options, housing and urban planning decisions that respond to local needs as well as partnerships with community groups and healthy agencies (Municipal Association of Victoria (MAV), 2011). </a:t>
            </a:r>
            <a:endParaRPr lang="en-AU" sz="1800" dirty="0" smtClean="0"/>
          </a:p>
          <a:p>
            <a:pPr indent="0">
              <a:buNone/>
            </a:pPr>
            <a:endParaRPr lang="en-AU" sz="1800" dirty="0"/>
          </a:p>
          <a:p>
            <a:pPr indent="0">
              <a:buNone/>
            </a:pPr>
            <a:r>
              <a:rPr lang="en-AU" sz="1800" dirty="0" smtClean="0"/>
              <a:t>For </a:t>
            </a:r>
            <a:r>
              <a:rPr lang="en-AU" sz="1800" dirty="0"/>
              <a:t>example local walking groups, cooking classes, cycling paths and subsidised group exercise programs (MAV, 2011). </a:t>
            </a:r>
          </a:p>
          <a:p>
            <a:endParaRPr lang="en-AU" dirty="0"/>
          </a:p>
        </p:txBody>
      </p:sp>
      <p:sp>
        <p:nvSpPr>
          <p:cNvPr id="7" name="Rounded Rectangle 6">
            <a:hlinkClick r:id="rId2" action="ppaction://hlinksldjump"/>
          </p:cNvPr>
          <p:cNvSpPr/>
          <p:nvPr/>
        </p:nvSpPr>
        <p:spPr>
          <a:xfrm>
            <a:off x="7740352" y="5949280"/>
            <a:ext cx="1224136" cy="7200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AU" b="1" dirty="0" smtClean="0">
                <a:solidFill>
                  <a:schemeClr val="tx1"/>
                </a:solidFill>
              </a:rPr>
              <a:t>Back to Flowchart</a:t>
            </a:r>
            <a:endParaRPr lang="en-AU" b="1"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Infrastructure </a:t>
            </a:r>
            <a:endParaRPr lang="en-AU" dirty="0"/>
          </a:p>
        </p:txBody>
      </p:sp>
      <p:sp>
        <p:nvSpPr>
          <p:cNvPr id="3" name="Content Placeholder 2"/>
          <p:cNvSpPr>
            <a:spLocks noGrp="1"/>
          </p:cNvSpPr>
          <p:nvPr>
            <p:ph idx="1"/>
          </p:nvPr>
        </p:nvSpPr>
        <p:spPr/>
        <p:txBody>
          <a:bodyPr>
            <a:normAutofit fontScale="62500" lnSpcReduction="20000"/>
          </a:bodyPr>
          <a:lstStyle/>
          <a:p>
            <a:pPr indent="0">
              <a:lnSpc>
                <a:spcPct val="120000"/>
              </a:lnSpc>
              <a:buNone/>
            </a:pPr>
            <a:r>
              <a:rPr lang="en-AU" sz="2900" dirty="0" smtClean="0"/>
              <a:t>Investment </a:t>
            </a:r>
            <a:r>
              <a:rPr lang="en-AU" sz="2900" dirty="0"/>
              <a:t>is occurring in all stages of the cardiovascular disease timeline including prevention, early detection and best practice health care across the acute to palliative spectrum (DHA, 2009).  Some examples include: </a:t>
            </a:r>
            <a:endParaRPr lang="en-AU" sz="2900" dirty="0" smtClean="0"/>
          </a:p>
          <a:p>
            <a:pPr>
              <a:lnSpc>
                <a:spcPct val="120000"/>
              </a:lnSpc>
              <a:buNone/>
            </a:pPr>
            <a:endParaRPr lang="en-AU" dirty="0"/>
          </a:p>
          <a:p>
            <a:pPr lvl="1">
              <a:lnSpc>
                <a:spcPct val="120000"/>
              </a:lnSpc>
              <a:buFont typeface="Wingdings" pitchFamily="2" charset="2"/>
              <a:buChar char="§"/>
            </a:pPr>
            <a:r>
              <a:rPr lang="en-AU" dirty="0"/>
              <a:t>$34 million project to support up to 7,500 rural nurses and 1,000 rural allied health professionals to access professional development courses (DHA, 2011c).</a:t>
            </a:r>
          </a:p>
          <a:p>
            <a:pPr lvl="1">
              <a:lnSpc>
                <a:spcPct val="120000"/>
              </a:lnSpc>
              <a:buFont typeface="Wingdings" pitchFamily="2" charset="2"/>
              <a:buChar char="§"/>
            </a:pPr>
            <a:r>
              <a:rPr lang="en-AU" dirty="0"/>
              <a:t>Improving recruitment and retention of health professionals in a rural setting through incentives (DHA, 2009).</a:t>
            </a:r>
          </a:p>
          <a:p>
            <a:pPr lvl="1">
              <a:lnSpc>
                <a:spcPct val="120000"/>
              </a:lnSpc>
              <a:buFont typeface="Wingdings" pitchFamily="2" charset="2"/>
              <a:buChar char="§"/>
            </a:pPr>
            <a:r>
              <a:rPr lang="en-AU" dirty="0" smtClean="0"/>
              <a:t>$</a:t>
            </a:r>
            <a:r>
              <a:rPr lang="en-AU" dirty="0"/>
              <a:t>370 million project to establish 28 new GP Super Clinics and to upgrade around 425 existing general practices, primary health care and community health services, and Aboriginal Medical Services (DHA, 2011c).</a:t>
            </a:r>
          </a:p>
          <a:p>
            <a:pPr lvl="1">
              <a:lnSpc>
                <a:spcPct val="120000"/>
              </a:lnSpc>
              <a:buFont typeface="Wingdings" pitchFamily="2" charset="2"/>
              <a:buChar char="§"/>
            </a:pPr>
            <a:r>
              <a:rPr lang="en-AU" dirty="0"/>
              <a:t>$1.6 billion project to establish and operate 1,316 new subacute care beds and bed-based equivalent community based services (DHA, 2011c). </a:t>
            </a:r>
          </a:p>
          <a:p>
            <a:endParaRPr lang="en-AU" dirty="0"/>
          </a:p>
        </p:txBody>
      </p:sp>
      <p:sp>
        <p:nvSpPr>
          <p:cNvPr id="4" name="Rounded Rectangle 3">
            <a:hlinkClick r:id="rId2" action="ppaction://hlinksldjump"/>
          </p:cNvPr>
          <p:cNvSpPr/>
          <p:nvPr/>
        </p:nvSpPr>
        <p:spPr>
          <a:xfrm>
            <a:off x="7740352" y="5949280"/>
            <a:ext cx="1224136" cy="7200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AU" b="1" dirty="0" smtClean="0">
                <a:solidFill>
                  <a:schemeClr val="tx1"/>
                </a:solidFill>
              </a:rPr>
              <a:t>Back to Flowchart</a:t>
            </a:r>
            <a:endParaRPr lang="en-AU" b="1"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Safe Work Australia</a:t>
            </a:r>
            <a:endParaRPr lang="en-AU" dirty="0"/>
          </a:p>
        </p:txBody>
      </p:sp>
      <p:sp>
        <p:nvSpPr>
          <p:cNvPr id="3" name="Content Placeholder 2"/>
          <p:cNvSpPr>
            <a:spLocks noGrp="1"/>
          </p:cNvSpPr>
          <p:nvPr>
            <p:ph idx="1"/>
          </p:nvPr>
        </p:nvSpPr>
        <p:spPr>
          <a:xfrm>
            <a:off x="457200" y="1556792"/>
            <a:ext cx="8229600" cy="1252736"/>
          </a:xfrm>
        </p:spPr>
        <p:txBody>
          <a:bodyPr>
            <a:normAutofit/>
          </a:bodyPr>
          <a:lstStyle/>
          <a:p>
            <a:pPr lvl="0" indent="0">
              <a:buNone/>
            </a:pPr>
            <a:r>
              <a:rPr lang="en-AU" sz="1800" dirty="0" smtClean="0"/>
              <a:t>SWA facilitates the delivery of healthy living programs in the workplace to improve the health and wellbeing of workers and reduce their risk of chronic disease (Safe Work Australia (SFA), 2012). </a:t>
            </a:r>
          </a:p>
          <a:p>
            <a:pPr lvl="0" indent="0">
              <a:buNone/>
            </a:pPr>
            <a:r>
              <a:rPr lang="en-AU" sz="1800" i="1" dirty="0" smtClean="0"/>
              <a:t>Video 1: Work Health Check Campaign (Work Safe Victoria (WSV), 2010)</a:t>
            </a:r>
          </a:p>
          <a:p>
            <a:pPr lvl="0" indent="0">
              <a:buNone/>
            </a:pPr>
            <a:endParaRPr lang="en-AU" sz="1800" dirty="0"/>
          </a:p>
        </p:txBody>
      </p:sp>
      <p:sp>
        <p:nvSpPr>
          <p:cNvPr id="5" name="Rounded Rectangle 4">
            <a:hlinkClick r:id="rId4" action="ppaction://hlinksldjump"/>
          </p:cNvPr>
          <p:cNvSpPr/>
          <p:nvPr/>
        </p:nvSpPr>
        <p:spPr>
          <a:xfrm>
            <a:off x="7740352" y="5949280"/>
            <a:ext cx="1224136" cy="7200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AU" b="1" dirty="0" smtClean="0">
                <a:solidFill>
                  <a:schemeClr val="tx1"/>
                </a:solidFill>
              </a:rPr>
              <a:t>Back to Flowchart</a:t>
            </a:r>
            <a:endParaRPr lang="en-AU" b="1" dirty="0">
              <a:solidFill>
                <a:schemeClr val="tx1"/>
              </a:solidFill>
            </a:endParaRPr>
          </a:p>
        </p:txBody>
      </p:sp>
      <p:pic>
        <p:nvPicPr>
          <p:cNvPr id="6" name="WorkSafe Victoria WorkHealth Checks (1).wmv">
            <a:hlinkClick r:id="" action="ppaction://media"/>
          </p:cNvPr>
          <p:cNvPicPr>
            <a:picLocks noRot="1" noChangeAspect="1"/>
          </p:cNvPicPr>
          <p:nvPr>
            <a:videoFile r:link="rId2"/>
            <p:extLst>
              <p:ext uri="{DAA4B4D4-6D71-4841-9C94-3DE7FCFB9230}">
                <p14:media xmlns:p14="http://schemas.microsoft.com/office/powerpoint/2010/main" r:link="rId1"/>
              </p:ext>
            </p:extLst>
          </p:nvPr>
        </p:nvPicPr>
        <p:blipFill>
          <a:blip r:embed="rId5" cstate="print"/>
          <a:stretch>
            <a:fillRect/>
          </a:stretch>
        </p:blipFill>
        <p:spPr>
          <a:xfrm>
            <a:off x="2195736" y="2952328"/>
            <a:ext cx="4267200" cy="3429000"/>
          </a:xfrm>
          <a:prstGeom prst="rect">
            <a:avLst/>
          </a:prstGeom>
        </p:spPr>
      </p:pic>
      <p:sp>
        <p:nvSpPr>
          <p:cNvPr id="7" name="TextBox 6"/>
          <p:cNvSpPr txBox="1"/>
          <p:nvPr/>
        </p:nvSpPr>
        <p:spPr>
          <a:xfrm>
            <a:off x="6876256" y="3501008"/>
            <a:ext cx="2016224" cy="1477328"/>
          </a:xfrm>
          <a:prstGeom prst="rect">
            <a:avLst/>
          </a:prstGeom>
          <a:noFill/>
        </p:spPr>
        <p:txBody>
          <a:bodyPr wrap="square" rtlCol="0">
            <a:spAutoFit/>
          </a:bodyPr>
          <a:lstStyle/>
          <a:p>
            <a:r>
              <a:rPr lang="en-AU" dirty="0" smtClean="0"/>
              <a:t>If unable to view please follow link: </a:t>
            </a:r>
            <a:r>
              <a:rPr lang="en-AU" dirty="0" smtClean="0">
                <a:hlinkClick r:id="rId6"/>
              </a:rPr>
              <a:t>http://www.youtube.com/watch?v=pxzpGtSMVDc</a:t>
            </a:r>
            <a:endParaRPr lang="en-AU" dirty="0"/>
          </a:p>
        </p:txBody>
      </p:sp>
    </p:spTree>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Federal Government Initiatives</a:t>
            </a:r>
            <a:endParaRPr lang="en-AU" dirty="0"/>
          </a:p>
        </p:txBody>
      </p:sp>
      <p:sp>
        <p:nvSpPr>
          <p:cNvPr id="3" name="Content Placeholder 2"/>
          <p:cNvSpPr>
            <a:spLocks noGrp="1"/>
          </p:cNvSpPr>
          <p:nvPr>
            <p:ph idx="1"/>
          </p:nvPr>
        </p:nvSpPr>
        <p:spPr/>
        <p:txBody>
          <a:bodyPr>
            <a:normAutofit/>
          </a:bodyPr>
          <a:lstStyle/>
          <a:p>
            <a:pPr indent="0">
              <a:buNone/>
            </a:pPr>
            <a:r>
              <a:rPr lang="en-AU" sz="1800" b="1" dirty="0" smtClean="0"/>
              <a:t>National Health and Medical Research Centre</a:t>
            </a:r>
          </a:p>
          <a:p>
            <a:pPr indent="0">
              <a:buNone/>
            </a:pPr>
            <a:r>
              <a:rPr lang="en-AU" sz="1800" dirty="0" smtClean="0"/>
              <a:t>NHMRC </a:t>
            </a:r>
            <a:r>
              <a:rPr lang="en-AU" sz="1800" dirty="0"/>
              <a:t>invested more than $107 million in 2011 into cardiovascular disease research, which has translated into 590 active research grants (NHMRC, 2011). </a:t>
            </a:r>
            <a:endParaRPr lang="en-AU" sz="1800" dirty="0" smtClean="0"/>
          </a:p>
          <a:p>
            <a:pPr indent="0">
              <a:buNone/>
            </a:pPr>
            <a:endParaRPr lang="en-AU" sz="1800" dirty="0" smtClean="0"/>
          </a:p>
          <a:p>
            <a:pPr indent="0">
              <a:buNone/>
            </a:pPr>
            <a:r>
              <a:rPr lang="en-AU" sz="1800" b="1" dirty="0" smtClean="0"/>
              <a:t>National Centre for Monitoring Cardiovascular Disease</a:t>
            </a:r>
          </a:p>
          <a:p>
            <a:pPr indent="0">
              <a:buNone/>
            </a:pPr>
            <a:r>
              <a:rPr lang="en-AU" sz="1800" dirty="0" smtClean="0"/>
              <a:t>The </a:t>
            </a:r>
            <a:r>
              <a:rPr lang="en-AU" sz="1800" dirty="0"/>
              <a:t>National Centre for Monitoring Cardiovascular Disease analyses and reports on CVD trends, expenditure, prevalence and risk factors (DHA, 2011b).  </a:t>
            </a:r>
            <a:endParaRPr lang="en-AU" sz="1800" dirty="0" smtClean="0"/>
          </a:p>
          <a:p>
            <a:pPr indent="0">
              <a:buNone/>
            </a:pPr>
            <a:endParaRPr lang="en-AU" sz="1800" dirty="0" smtClean="0"/>
          </a:p>
          <a:p>
            <a:pPr indent="0">
              <a:buNone/>
            </a:pPr>
            <a:r>
              <a:rPr lang="en-AU" sz="1800" b="1" dirty="0" smtClean="0"/>
              <a:t>Pharmaceutical and Medicare Benefits Scheme</a:t>
            </a:r>
          </a:p>
          <a:p>
            <a:pPr indent="0">
              <a:buNone/>
            </a:pPr>
            <a:r>
              <a:rPr lang="en-AU" sz="1800" dirty="0" smtClean="0"/>
              <a:t>$</a:t>
            </a:r>
            <a:r>
              <a:rPr lang="en-AU" sz="1800" dirty="0"/>
              <a:t>6 billion was contributed to the Pharmaceutical and Medicare </a:t>
            </a:r>
            <a:r>
              <a:rPr lang="en-AU" sz="1800" dirty="0" smtClean="0"/>
              <a:t>Benefits </a:t>
            </a:r>
            <a:r>
              <a:rPr lang="en-AU" sz="1800" dirty="0"/>
              <a:t>Scheme to go towards treatment and management of CVD (DHA, 2011b).</a:t>
            </a:r>
          </a:p>
          <a:p>
            <a:endParaRPr lang="en-AU" dirty="0"/>
          </a:p>
        </p:txBody>
      </p:sp>
      <p:sp>
        <p:nvSpPr>
          <p:cNvPr id="4" name="Rounded Rectangle 3">
            <a:hlinkClick r:id="rId2" action="ppaction://hlinksldjump"/>
          </p:cNvPr>
          <p:cNvSpPr/>
          <p:nvPr/>
        </p:nvSpPr>
        <p:spPr>
          <a:xfrm>
            <a:off x="7740352" y="5949280"/>
            <a:ext cx="1224136" cy="7200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AU" b="1" dirty="0" smtClean="0">
                <a:solidFill>
                  <a:schemeClr val="tx1"/>
                </a:solidFill>
              </a:rPr>
              <a:t>Back to Flowchart</a:t>
            </a:r>
            <a:endParaRPr lang="en-AU" b="1"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Partnerships with NGOs</a:t>
            </a:r>
            <a:endParaRPr lang="en-AU" dirty="0"/>
          </a:p>
        </p:txBody>
      </p:sp>
      <p:sp>
        <p:nvSpPr>
          <p:cNvPr id="3" name="Content Placeholder 2"/>
          <p:cNvSpPr>
            <a:spLocks noGrp="1"/>
          </p:cNvSpPr>
          <p:nvPr>
            <p:ph idx="1"/>
          </p:nvPr>
        </p:nvSpPr>
        <p:spPr/>
        <p:txBody>
          <a:bodyPr>
            <a:normAutofit/>
          </a:bodyPr>
          <a:lstStyle/>
          <a:p>
            <a:pPr lvl="0" indent="0">
              <a:buNone/>
            </a:pPr>
            <a:r>
              <a:rPr lang="en-AU" sz="1800" b="1" dirty="0" smtClean="0"/>
              <a:t>Food Service Sector</a:t>
            </a:r>
          </a:p>
          <a:p>
            <a:pPr lvl="0" indent="0">
              <a:buNone/>
            </a:pPr>
            <a:r>
              <a:rPr lang="en-AU" sz="1800" dirty="0" smtClean="0"/>
              <a:t>Government partnerships with the food service sector to offer healthy choices and minimise choices high in fat, sugar or salt (ANPHA, 2009).</a:t>
            </a:r>
          </a:p>
          <a:p>
            <a:pPr lvl="0" indent="0">
              <a:buNone/>
            </a:pPr>
            <a:endParaRPr lang="en-AU" sz="1800" b="1" dirty="0" smtClean="0"/>
          </a:p>
          <a:p>
            <a:pPr lvl="0" indent="0">
              <a:buNone/>
            </a:pPr>
            <a:endParaRPr lang="en-AU" sz="1800" b="1" dirty="0"/>
          </a:p>
          <a:p>
            <a:pPr lvl="0" indent="0">
              <a:buNone/>
            </a:pPr>
            <a:r>
              <a:rPr lang="en-AU" sz="1800" b="1" dirty="0" smtClean="0"/>
              <a:t>Leisure Industry</a:t>
            </a:r>
          </a:p>
          <a:p>
            <a:pPr lvl="0" indent="0">
              <a:buNone/>
            </a:pPr>
            <a:r>
              <a:rPr lang="en-AU" sz="1800" dirty="0" smtClean="0"/>
              <a:t>Government partnerships with sport, recreation and commercial fitness businesses to increase physical activity in the community (ANPHA, 2009).</a:t>
            </a:r>
          </a:p>
          <a:p>
            <a:endParaRPr lang="en-AU" dirty="0"/>
          </a:p>
        </p:txBody>
      </p:sp>
      <p:sp>
        <p:nvSpPr>
          <p:cNvPr id="4" name="Rounded Rectangle 3">
            <a:hlinkClick r:id="rId2" action="ppaction://hlinksldjump"/>
          </p:cNvPr>
          <p:cNvSpPr/>
          <p:nvPr/>
        </p:nvSpPr>
        <p:spPr>
          <a:xfrm>
            <a:off x="7740352" y="5949280"/>
            <a:ext cx="1224136" cy="72008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AU" b="1" dirty="0" smtClean="0">
                <a:solidFill>
                  <a:schemeClr val="tx1"/>
                </a:solidFill>
              </a:rPr>
              <a:t>Back to Flowchart</a:t>
            </a:r>
            <a:endParaRPr lang="en-AU" b="1"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1687</TotalTime>
  <Words>604</Words>
  <Application>Microsoft Macintosh PowerPoint</Application>
  <PresentationFormat>On-screen Show (4:3)</PresentationFormat>
  <Paragraphs>59</Paragraphs>
  <Slides>6</Slides>
  <Notes>0</Notes>
  <HiddenSlides>0</HiddenSlides>
  <MMClips>1</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Local Government Areas </vt:lpstr>
      <vt:lpstr>Infrastructure </vt:lpstr>
      <vt:lpstr>Safe Work Australia</vt:lpstr>
      <vt:lpstr>Federal Government Initiatives</vt:lpstr>
      <vt:lpstr>Partnerships with NGOs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Queen Rhiannon</dc:creator>
  <cp:lastModifiedBy>Daniel Jackson</cp:lastModifiedBy>
  <cp:revision>8</cp:revision>
  <dcterms:created xsi:type="dcterms:W3CDTF">2012-03-10T01:30:48Z</dcterms:created>
  <dcterms:modified xsi:type="dcterms:W3CDTF">2016-08-23T21:50:51Z</dcterms:modified>
</cp:coreProperties>
</file>